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55" r:id="rId2"/>
    <p:sldId id="256" r:id="rId3"/>
    <p:sldId id="257" r:id="rId4"/>
    <p:sldId id="307" r:id="rId5"/>
    <p:sldId id="26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49" r:id="rId48"/>
    <p:sldId id="350" r:id="rId49"/>
    <p:sldId id="351" r:id="rId50"/>
    <p:sldId id="352" r:id="rId51"/>
    <p:sldId id="353" r:id="rId52"/>
    <p:sldId id="354" r:id="rId5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90929"/>
  </p:normalViewPr>
  <p:slideViewPr>
    <p:cSldViewPr>
      <p:cViewPr varScale="1">
        <p:scale>
          <a:sx n="71" d="100"/>
          <a:sy n="71" d="100"/>
        </p:scale>
        <p:origin x="6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Eleanor M. Savko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0962A7-6308-4241-A308-03AC38DA6A8D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985045-4BD1-493A-9C68-E81D91396B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Eleanor M. Savko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5A79F8-CB25-4DF4-9012-9BCD99EFD248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E1A608-F538-45AE-A30E-E647800441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46A2FC-2284-449D-AFE0-D2472F38D2BE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58D59-CFE6-4F2D-8D16-B5B57B2039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4E4CB3-6304-4286-82E0-065DB2EFCE27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431-02BB-4B11-8DCC-A8AB1F20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065B14-01F0-4C57-B39F-C79FC641DEC0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7B9A3-B759-4CF8-A9B5-F3CBC1B63E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ADBB7-B397-418F-90D3-9E02A4E882F9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C6B67-9EDE-44A4-B863-5D2A250683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E350E4-0EB4-458F-B27F-C4E088B8538F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4598-65CF-477A-86EA-5D418409C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E787CF-F788-4A5C-9CFF-E6F42282431E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6E83A-F8E6-4E17-A516-E5AED75BCA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B36DF-EC59-4770-AB8A-1F1911421A7C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7CDB3-26A3-4E29-BCE4-4ABF4D72EA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60128E-A110-435B-B5E1-F237A9E8DA14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B029D-E31C-4071-8415-A2F33ECBE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53A974-FDDA-4687-874C-60261436D5F4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EFC5F-F3B7-42BA-B137-3F7F6EEE15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17DC15-377F-4111-B7AF-0061006F1987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07894-B666-4BE5-B6F4-017D57E3F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3DDB55-6F07-4AFA-B008-DFF46F0FF928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9D033-01AC-4F62-A792-F8C7694C9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66FF"/>
            </a:gs>
            <a:gs pos="100000">
              <a:srgbClr val="3366FF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46CCF42A-A642-417F-BC63-8CDD3D2ADFBE}" type="datetime1">
              <a:rPr lang="en-US"/>
              <a:pPr/>
              <a:t>2/13/2017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00F5AC-67E3-4A12-9D05-577F8038EC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7.xml"/><Relationship Id="rId18" Type="http://schemas.openxmlformats.org/officeDocument/2006/relationships/slide" Target="slide37.xml"/><Relationship Id="rId26" Type="http://schemas.openxmlformats.org/officeDocument/2006/relationships/slide" Target="slide3.xml"/><Relationship Id="rId3" Type="http://schemas.openxmlformats.org/officeDocument/2006/relationships/slide" Target="slide7.xml"/><Relationship Id="rId21" Type="http://schemas.openxmlformats.org/officeDocument/2006/relationships/slide" Target="slide43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17" Type="http://schemas.openxmlformats.org/officeDocument/2006/relationships/slide" Target="slide35.xml"/><Relationship Id="rId25" Type="http://schemas.openxmlformats.org/officeDocument/2006/relationships/slide" Target="slide51.xml"/><Relationship Id="rId2" Type="http://schemas.openxmlformats.org/officeDocument/2006/relationships/slide" Target="slide5.xml"/><Relationship Id="rId16" Type="http://schemas.openxmlformats.org/officeDocument/2006/relationships/slide" Target="slide33.xml"/><Relationship Id="rId20" Type="http://schemas.openxmlformats.org/officeDocument/2006/relationships/slide" Target="slide4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23.xml"/><Relationship Id="rId24" Type="http://schemas.openxmlformats.org/officeDocument/2006/relationships/slide" Target="slide49.xml"/><Relationship Id="rId5" Type="http://schemas.openxmlformats.org/officeDocument/2006/relationships/slide" Target="slide11.xml"/><Relationship Id="rId15" Type="http://schemas.openxmlformats.org/officeDocument/2006/relationships/slide" Target="slide31.xml"/><Relationship Id="rId23" Type="http://schemas.openxmlformats.org/officeDocument/2006/relationships/slide" Target="slide47.xml"/><Relationship Id="rId10" Type="http://schemas.openxmlformats.org/officeDocument/2006/relationships/slide" Target="slide21.xml"/><Relationship Id="rId19" Type="http://schemas.openxmlformats.org/officeDocument/2006/relationships/slide" Target="slide39.xml"/><Relationship Id="rId4" Type="http://schemas.openxmlformats.org/officeDocument/2006/relationships/slide" Target="slide9.xml"/><Relationship Id="rId9" Type="http://schemas.openxmlformats.org/officeDocument/2006/relationships/slide" Target="slide19.xml"/><Relationship Id="rId14" Type="http://schemas.openxmlformats.org/officeDocument/2006/relationships/slide" Target="slide29.xml"/><Relationship Id="rId22" Type="http://schemas.openxmlformats.org/officeDocument/2006/relationships/slide" Target="slide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5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6.w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9.wmf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838200" y="4191000"/>
            <a:ext cx="7239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</a:rPr>
              <a:t>Jeopardy Game</a:t>
            </a:r>
          </a:p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</a:rPr>
              <a:t>For Calculus Review</a:t>
            </a:r>
          </a:p>
        </p:txBody>
      </p:sp>
      <p:sp>
        <p:nvSpPr>
          <p:cNvPr id="106499" name="WordArt 3"/>
          <p:cNvSpPr>
            <a:spLocks noChangeArrowheads="1" noChangeShapeType="1" noTextEdit="1"/>
          </p:cNvSpPr>
          <p:nvPr/>
        </p:nvSpPr>
        <p:spPr bwMode="auto">
          <a:xfrm>
            <a:off x="990600" y="304800"/>
            <a:ext cx="7162800" cy="3962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50000">
                      <a:srgbClr val="FF9900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atin typeface="Impact"/>
              </a:rPr>
              <a:t>Jeopardy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D: (- ∞,-4)U(-4,4)U(4, ∞)</a:t>
            </a:r>
          </a:p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R</a:t>
            </a: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sym typeface="Wingdings" pitchFamily="2" charset="2"/>
              </a:rPr>
              <a:t>: (-</a:t>
            </a: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∞, 0)U(0, ∞)</a:t>
            </a:r>
          </a:p>
        </p:txBody>
      </p:sp>
      <p:sp>
        <p:nvSpPr>
          <p:cNvPr id="5940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83820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Identify the domain and range:</a:t>
            </a:r>
          </a:p>
          <a:p>
            <a:pPr algn="l"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        f(x)=</a:t>
            </a:r>
          </a:p>
        </p:txBody>
      </p:sp>
      <p:graphicFrame>
        <p:nvGraphicFramePr>
          <p:cNvPr id="110592" name="Object 1024"/>
          <p:cNvGraphicFramePr>
            <a:graphicFrameLocks noChangeAspect="1"/>
          </p:cNvGraphicFramePr>
          <p:nvPr/>
        </p:nvGraphicFramePr>
        <p:xfrm>
          <a:off x="4267200" y="3581400"/>
          <a:ext cx="2133600" cy="259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5" name="Equation" r:id="rId3" imgW="355320" imgH="431640" progId="Equation.DSMT4">
                  <p:embed/>
                </p:oleObj>
              </mc:Choice>
              <mc:Fallback>
                <p:oleObj name="Equation" r:id="rId3" imgW="355320" imgH="4316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81400"/>
                        <a:ext cx="2133600" cy="259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304800" y="2057400"/>
            <a:ext cx="8382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D: [0,2)U(2, ∞)</a:t>
            </a:r>
          </a:p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R</a:t>
            </a: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sym typeface="Wingdings" pitchFamily="2" charset="2"/>
              </a:rPr>
              <a:t>: (-</a:t>
            </a: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∞, 0) U(0, ∞)</a:t>
            </a:r>
          </a:p>
        </p:txBody>
      </p:sp>
      <p:sp>
        <p:nvSpPr>
          <p:cNvPr id="61448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2467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graphicFrame>
        <p:nvGraphicFramePr>
          <p:cNvPr id="111616" name="Object 1024"/>
          <p:cNvGraphicFramePr>
            <a:graphicFrameLocks noChangeAspect="1"/>
          </p:cNvGraphicFramePr>
          <p:nvPr/>
        </p:nvGraphicFramePr>
        <p:xfrm>
          <a:off x="2590800" y="2286000"/>
          <a:ext cx="4445000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19" name="Equation" r:id="rId3" imgW="622080" imgH="279360" progId="Equation.DSMT4">
                  <p:embed/>
                </p:oleObj>
              </mc:Choice>
              <mc:Fallback>
                <p:oleObj name="Equation" r:id="rId3" imgW="622080" imgH="27936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86000"/>
                        <a:ext cx="4445000" cy="199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04800" y="25908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latin typeface="Arial" charset="0"/>
              </a:rPr>
              <a:t>10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349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graphicFrame>
        <p:nvGraphicFramePr>
          <p:cNvPr id="112640" name="Object 1024"/>
          <p:cNvGraphicFramePr>
            <a:graphicFrameLocks noChangeAspect="1"/>
          </p:cNvGraphicFramePr>
          <p:nvPr/>
        </p:nvGraphicFramePr>
        <p:xfrm>
          <a:off x="3568700" y="1890713"/>
          <a:ext cx="2628900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3" name="Equation" r:id="rId3" imgW="330120" imgH="279360" progId="Equation.DSMT4">
                  <p:embed/>
                </p:oleObj>
              </mc:Choice>
              <mc:Fallback>
                <p:oleObj name="Equation" r:id="rId3" imgW="330120" imgH="27936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1890713"/>
                        <a:ext cx="2628900" cy="222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500" b="1" dirty="0">
                <a:solidFill>
                  <a:schemeClr val="bg1"/>
                </a:solidFill>
                <a:latin typeface="Arial" charset="0"/>
              </a:rPr>
              <a:t>8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6563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graphicFrame>
        <p:nvGraphicFramePr>
          <p:cNvPr id="113664" name="Object 1024"/>
          <p:cNvGraphicFramePr>
            <a:graphicFrameLocks noChangeAspect="1"/>
          </p:cNvGraphicFramePr>
          <p:nvPr/>
        </p:nvGraphicFramePr>
        <p:xfrm>
          <a:off x="2514600" y="2290763"/>
          <a:ext cx="3983038" cy="234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7" name="Equation" r:id="rId3" imgW="711000" imgH="419040" progId="Equation.DSMT4">
                  <p:embed/>
                </p:oleObj>
              </mc:Choice>
              <mc:Fallback>
                <p:oleObj name="Equation" r:id="rId3" imgW="711000" imgH="4190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90763"/>
                        <a:ext cx="3983038" cy="234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304800" y="26670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latin typeface="Arial" charset="0"/>
              </a:rPr>
              <a:t>12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7593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68614" name="WordArt 6"/>
          <p:cNvSpPr>
            <a:spLocks noChangeArrowheads="1" noChangeShapeType="1" noTextEdit="1"/>
          </p:cNvSpPr>
          <p:nvPr/>
        </p:nvSpPr>
        <p:spPr bwMode="auto">
          <a:xfrm>
            <a:off x="914400" y="1447800"/>
            <a:ext cx="7467600" cy="464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Daily Double</a:t>
            </a:r>
          </a:p>
        </p:txBody>
      </p:sp>
      <p:graphicFrame>
        <p:nvGraphicFramePr>
          <p:cNvPr id="114688" name="Object 1024"/>
          <p:cNvGraphicFramePr>
            <a:graphicFrameLocks noChangeAspect="1"/>
          </p:cNvGraphicFramePr>
          <p:nvPr/>
        </p:nvGraphicFramePr>
        <p:xfrm>
          <a:off x="2743200" y="2133600"/>
          <a:ext cx="3125788" cy="190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1" name="Equation" r:id="rId4" imgW="647640" imgH="393480" progId="Equation.DSMT4">
                  <p:embed/>
                </p:oleObj>
              </mc:Choice>
              <mc:Fallback>
                <p:oleObj name="Equation" r:id="rId4" imgW="647640" imgH="3934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33600"/>
                        <a:ext cx="3125788" cy="190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2" action="ppaction://hlinksldjump"/>
              </a:rPr>
              <a:t>$200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38" name="AutoShape 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3" action="ppaction://hlinksldjump"/>
              </a:rPr>
              <a:t>$300</a:t>
            </a:r>
          </a:p>
        </p:txBody>
      </p:sp>
      <p:sp>
        <p:nvSpPr>
          <p:cNvPr id="2139" name="AutoShape 9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4" action="ppaction://hlinksldjump"/>
              </a:rPr>
              <a:t>$400</a:t>
            </a:r>
          </a:p>
        </p:txBody>
      </p:sp>
      <p:sp>
        <p:nvSpPr>
          <p:cNvPr id="2140" name="AutoShape 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5" action="ppaction://hlinksldjump"/>
              </a:rPr>
              <a:t>$500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49" name="AutoShape 10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chemeClr val="hlink"/>
                </a:solidFill>
                <a:hlinkClick r:id="rId6" action="ppaction://hlinksldjump"/>
              </a:rPr>
              <a:t>$100</a:t>
            </a:r>
            <a:endParaRPr lang="en-US" sz="3600" dirty="0">
              <a:solidFill>
                <a:schemeClr val="hlink"/>
              </a:solidFill>
            </a:endParaRPr>
          </a:p>
        </p:txBody>
      </p:sp>
      <p:sp>
        <p:nvSpPr>
          <p:cNvPr id="2150" name="AutoShape 10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7" action="ppaction://hlinksldjump"/>
              </a:rPr>
              <a:t>$200</a:t>
            </a:r>
          </a:p>
        </p:txBody>
      </p:sp>
      <p:sp>
        <p:nvSpPr>
          <p:cNvPr id="2151" name="AutoShape 1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chemeClr val="hlink"/>
                </a:solidFill>
                <a:hlinkClick r:id="rId8" action="ppaction://hlinksldjump"/>
              </a:rPr>
              <a:t>$300</a:t>
            </a:r>
            <a:endParaRPr lang="en-US" sz="3600" dirty="0">
              <a:solidFill>
                <a:schemeClr val="hlink"/>
              </a:solidFill>
            </a:endParaRPr>
          </a:p>
        </p:txBody>
      </p:sp>
      <p:sp>
        <p:nvSpPr>
          <p:cNvPr id="2152" name="AutoShape 10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9" action="ppaction://hlinksldjump"/>
              </a:rPr>
              <a:t>$400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53" name="AutoShape 10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0" action="ppaction://hlinksldjump"/>
              </a:rPr>
              <a:t>$500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54" name="AutoShape 10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1" action="ppaction://hlinksldjump"/>
              </a:rPr>
              <a:t>$100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55" name="AutoShape 10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2" action="ppaction://hlinksldjump"/>
              </a:rPr>
              <a:t>$200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56" name="AutoShape 10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chemeClr val="hlink"/>
                </a:solidFill>
                <a:hlinkClick r:id="rId13" action="ppaction://hlinksldjump"/>
              </a:rPr>
              <a:t>$300</a:t>
            </a:r>
            <a:endParaRPr lang="en-US" sz="3600" dirty="0">
              <a:solidFill>
                <a:schemeClr val="hlink"/>
              </a:solidFill>
            </a:endParaRPr>
          </a:p>
        </p:txBody>
      </p:sp>
      <p:sp>
        <p:nvSpPr>
          <p:cNvPr id="2157" name="AutoShape 10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4" action="ppaction://hlinksldjump"/>
              </a:rPr>
              <a:t>$400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58" name="AutoShape 1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5" action="ppaction://hlinksldjump"/>
              </a:rPr>
              <a:t>$500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59" name="AutoShape 1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6" action="ppaction://hlinksldjump"/>
              </a:rPr>
              <a:t>$100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0" name="AutoShape 1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7" action="ppaction://hlinksldjump"/>
              </a:rPr>
              <a:t>$200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1" name="AutoShape 1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8" action="ppaction://hlinksldjump"/>
              </a:rPr>
              <a:t>$300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2" name="AutoShape 1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19" action="ppaction://hlinksldjump"/>
              </a:rPr>
              <a:t>$400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3" name="AutoShape 1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chemeClr val="hlink"/>
                </a:solidFill>
                <a:hlinkClick r:id="rId20" action="ppaction://hlinksldjump"/>
              </a:rPr>
              <a:t>$500</a:t>
            </a:r>
            <a:endParaRPr lang="en-US" sz="3600" dirty="0">
              <a:solidFill>
                <a:schemeClr val="hlink"/>
              </a:solidFill>
            </a:endParaRPr>
          </a:p>
        </p:txBody>
      </p:sp>
      <p:sp>
        <p:nvSpPr>
          <p:cNvPr id="2164" name="AutoShape 1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21" action="ppaction://hlinksldjump"/>
              </a:rPr>
              <a:t>$100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5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22" action="ppaction://hlinksldjump"/>
              </a:rPr>
              <a:t>$200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6" name="AutoShape 1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23" action="ppaction://hlinksldjump"/>
              </a:rPr>
              <a:t>$300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7" name="AutoShape 1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24" action="ppaction://hlinksldjump"/>
              </a:rPr>
              <a:t>$400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168" name="AutoShape 1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>
                <a:solidFill>
                  <a:schemeClr val="hlink"/>
                </a:solidFill>
                <a:hlinkClick r:id="rId25" action="ppaction://hlinksldjump"/>
              </a:rPr>
              <a:t>$500</a:t>
            </a:r>
            <a:endParaRPr lang="en-US" sz="3600">
              <a:solidFill>
                <a:schemeClr val="hlink"/>
              </a:solidFill>
            </a:endParaRPr>
          </a:p>
        </p:txBody>
      </p:sp>
      <p:sp>
        <p:nvSpPr>
          <p:cNvPr id="2088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3366FF">
                  <a:gamma/>
                  <a:shade val="46275"/>
                  <a:invGamma/>
                </a:srgbClr>
              </a:gs>
              <a:gs pos="100000">
                <a:srgbClr val="3366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>
                <a:solidFill>
                  <a:schemeClr val="hlink"/>
                </a:solidFill>
                <a:hlinkClick r:id="rId26" action="ppaction://hlinksldjump"/>
              </a:rPr>
              <a:t>$100</a:t>
            </a:r>
            <a:endParaRPr lang="en-US" sz="3600" dirty="0">
              <a:solidFill>
                <a:schemeClr val="hlink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/>
              <a:t>Domain &amp; </a:t>
            </a:r>
          </a:p>
          <a:p>
            <a:r>
              <a:rPr lang="en-US" b="1" dirty="0"/>
              <a:t>Range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/>
              <a:t>Limits at #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/>
              <a:t>Limits @</a:t>
            </a:r>
          </a:p>
          <a:p>
            <a:r>
              <a:rPr lang="en-US" b="1" dirty="0"/>
              <a:t> Infinity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/>
              <a:t>Limits of </a:t>
            </a:r>
          </a:p>
          <a:p>
            <a:r>
              <a:rPr lang="en-US" b="1" dirty="0"/>
              <a:t>Piecewise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dirty="0"/>
              <a:t>Discontinuity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-∞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964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0659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graphicFrame>
        <p:nvGraphicFramePr>
          <p:cNvPr id="115712" name="Object 1024"/>
          <p:cNvGraphicFramePr>
            <a:graphicFrameLocks noChangeAspect="1"/>
          </p:cNvGraphicFramePr>
          <p:nvPr/>
        </p:nvGraphicFramePr>
        <p:xfrm>
          <a:off x="3124200" y="2209800"/>
          <a:ext cx="3117850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5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09800"/>
                        <a:ext cx="3117850" cy="182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447800" y="3173413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-.167 or -1/6 </a:t>
            </a:r>
          </a:p>
        </p:txBody>
      </p:sp>
      <p:sp>
        <p:nvSpPr>
          <p:cNvPr id="71688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graphicFrame>
        <p:nvGraphicFramePr>
          <p:cNvPr id="116736" name="Object 1024"/>
          <p:cNvGraphicFramePr>
            <a:graphicFrameLocks noChangeAspect="1"/>
          </p:cNvGraphicFramePr>
          <p:nvPr/>
        </p:nvGraphicFramePr>
        <p:xfrm>
          <a:off x="2590800" y="2362200"/>
          <a:ext cx="3935413" cy="176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9" name="Equation" r:id="rId3" imgW="622080" imgH="279360" progId="Equation.DSMT4">
                  <p:embed/>
                </p:oleObj>
              </mc:Choice>
              <mc:Fallback>
                <p:oleObj name="Equation" r:id="rId3" imgW="622080" imgH="27936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0"/>
                        <a:ext cx="3935413" cy="176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∞</a:t>
            </a:r>
            <a:endParaRPr lang="en-US" sz="4000" b="0" dirty="0"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</p:txBody>
      </p:sp>
      <p:sp>
        <p:nvSpPr>
          <p:cNvPr id="7373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475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graphicFrame>
        <p:nvGraphicFramePr>
          <p:cNvPr id="117760" name="Object 1024"/>
          <p:cNvGraphicFramePr>
            <a:graphicFrameLocks noChangeAspect="1"/>
          </p:cNvGraphicFramePr>
          <p:nvPr/>
        </p:nvGraphicFramePr>
        <p:xfrm>
          <a:off x="2743200" y="2286000"/>
          <a:ext cx="3606800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3" name="Equation" r:id="rId3" imgW="939600" imgH="419040" progId="Equation.DSMT4">
                  <p:embed/>
                </p:oleObj>
              </mc:Choice>
              <mc:Fallback>
                <p:oleObj name="Equation" r:id="rId3" imgW="939600" imgH="4190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86000"/>
                        <a:ext cx="3606800" cy="160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500" b="1" dirty="0">
                <a:solidFill>
                  <a:schemeClr val="bg1"/>
                </a:solidFill>
                <a:latin typeface="Arial" charset="0"/>
              </a:rPr>
              <a:t>0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graphicFrame>
        <p:nvGraphicFramePr>
          <p:cNvPr id="118784" name="Object 1024"/>
          <p:cNvGraphicFramePr>
            <a:graphicFrameLocks noChangeAspect="1"/>
          </p:cNvGraphicFramePr>
          <p:nvPr/>
        </p:nvGraphicFramePr>
        <p:xfrm>
          <a:off x="3378200" y="1833563"/>
          <a:ext cx="26066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7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1833563"/>
                        <a:ext cx="2606675" cy="1443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77832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7833" name="Object 9"/>
          <p:cNvGraphicFramePr>
            <a:graphicFrameLocks noChangeAspect="1"/>
          </p:cNvGraphicFramePr>
          <p:nvPr/>
        </p:nvGraphicFramePr>
        <p:xfrm>
          <a:off x="3663950" y="1833563"/>
          <a:ext cx="831850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6" name="Equation" r:id="rId4" imgW="139680" imgH="393480" progId="Equation.DSMT4">
                  <p:embed/>
                </p:oleObj>
              </mc:Choice>
              <mc:Fallback>
                <p:oleObj name="Equation" r:id="rId4" imgW="1396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1833563"/>
                        <a:ext cx="831850" cy="234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8851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graphicFrame>
        <p:nvGraphicFramePr>
          <p:cNvPr id="119808" name="Object 1024"/>
          <p:cNvGraphicFramePr>
            <a:graphicFrameLocks noChangeAspect="1"/>
          </p:cNvGraphicFramePr>
          <p:nvPr/>
        </p:nvGraphicFramePr>
        <p:xfrm>
          <a:off x="2514600" y="2286000"/>
          <a:ext cx="4175125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1" name="Equation" r:id="rId3" imgW="952200" imgH="419040" progId="Equation.DSMT4">
                  <p:embed/>
                </p:oleObj>
              </mc:Choice>
              <mc:Fallback>
                <p:oleObj name="Equation" r:id="rId3" imgW="952200" imgH="4190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0"/>
                        <a:ext cx="4175125" cy="183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1905000"/>
            <a:ext cx="8382000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Find the Domain and Range:</a:t>
            </a:r>
          </a:p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f(x)=4x</a:t>
            </a:r>
            <a:r>
              <a:rPr lang="en-US" sz="54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3</a:t>
            </a: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-2x+8</a:t>
            </a:r>
          </a:p>
          <a:p>
            <a:pPr>
              <a:spcBef>
                <a:spcPct val="50000"/>
              </a:spcBef>
            </a:pP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-∞</a:t>
            </a:r>
            <a:endParaRPr lang="en-US" sz="4000" b="0" dirty="0"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</p:txBody>
      </p:sp>
      <p:sp>
        <p:nvSpPr>
          <p:cNvPr id="7988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graphicFrame>
        <p:nvGraphicFramePr>
          <p:cNvPr id="120832" name="Object 1024"/>
          <p:cNvGraphicFramePr>
            <a:graphicFrameLocks noChangeAspect="1"/>
          </p:cNvGraphicFramePr>
          <p:nvPr/>
        </p:nvGraphicFramePr>
        <p:xfrm>
          <a:off x="2286000" y="2209800"/>
          <a:ext cx="4346575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5" name="Equation" r:id="rId3" imgW="1028520" imgH="457200" progId="Equation.DSMT4">
                  <p:embed/>
                </p:oleObj>
              </mc:Choice>
              <mc:Fallback>
                <p:oleObj name="Equation" r:id="rId3" imgW="1028520" imgH="45720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09800"/>
                        <a:ext cx="4346575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¾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28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2947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graphicFrame>
        <p:nvGraphicFramePr>
          <p:cNvPr id="121856" name="Object 1024"/>
          <p:cNvGraphicFramePr>
            <a:graphicFrameLocks noChangeAspect="1"/>
          </p:cNvGraphicFramePr>
          <p:nvPr/>
        </p:nvGraphicFramePr>
        <p:xfrm>
          <a:off x="1295400" y="1600200"/>
          <a:ext cx="5299075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2" name="Equation" r:id="rId3" imgW="1422360" imgH="457200" progId="Equation.DSMT4">
                  <p:embed/>
                </p:oleObj>
              </mc:Choice>
              <mc:Fallback>
                <p:oleObj name="Equation" r:id="rId3" imgW="1422360" imgH="45720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5299075" cy="170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57" name="Object 1025"/>
          <p:cNvGraphicFramePr>
            <a:graphicFrameLocks noChangeAspect="1"/>
          </p:cNvGraphicFramePr>
          <p:nvPr/>
        </p:nvGraphicFramePr>
        <p:xfrm>
          <a:off x="2667000" y="3429000"/>
          <a:ext cx="3200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3" name="Equation" r:id="rId5" imgW="558720" imgH="279360" progId="Equation.DSMT4">
                  <p:embed/>
                </p:oleObj>
              </mc:Choice>
              <mc:Fallback>
                <p:oleObj name="Equation" r:id="rId5" imgW="558720" imgH="27936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29000"/>
                        <a:ext cx="32004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500" b="1" dirty="0">
                <a:solidFill>
                  <a:schemeClr val="bg1"/>
                </a:solidFill>
                <a:latin typeface="Arial" charset="0"/>
              </a:rPr>
              <a:t>DNE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397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graphicFrame>
        <p:nvGraphicFramePr>
          <p:cNvPr id="122880" name="Object 1024"/>
          <p:cNvGraphicFramePr>
            <a:graphicFrameLocks noChangeAspect="1"/>
          </p:cNvGraphicFramePr>
          <p:nvPr/>
        </p:nvGraphicFramePr>
        <p:xfrm>
          <a:off x="1752600" y="1676400"/>
          <a:ext cx="4427538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6" name="Equation" r:id="rId3" imgW="1600200" imgH="482400" progId="Equation.DSMT4">
                  <p:embed/>
                </p:oleObj>
              </mc:Choice>
              <mc:Fallback>
                <p:oleObj name="Equation" r:id="rId3" imgW="1600200" imgH="48240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0"/>
                        <a:ext cx="4427538" cy="1335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1" name="Object 1025"/>
          <p:cNvGraphicFramePr>
            <a:graphicFrameLocks noChangeAspect="1"/>
          </p:cNvGraphicFramePr>
          <p:nvPr/>
        </p:nvGraphicFramePr>
        <p:xfrm>
          <a:off x="2362200" y="3352800"/>
          <a:ext cx="32004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7" name="Equation" r:id="rId5" imgW="583920" imgH="279360" progId="Equation.DSMT4">
                  <p:embed/>
                </p:oleObj>
              </mc:Choice>
              <mc:Fallback>
                <p:oleObj name="Equation" r:id="rId5" imgW="583920" imgH="27936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352800"/>
                        <a:ext cx="3200400" cy="153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800" b="1" dirty="0">
                <a:solidFill>
                  <a:schemeClr val="bg1"/>
                </a:solidFill>
                <a:latin typeface="Arial" charset="0"/>
              </a:rPr>
              <a:t>-11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602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7043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graphicFrame>
        <p:nvGraphicFramePr>
          <p:cNvPr id="123904" name="Object 1024"/>
          <p:cNvGraphicFramePr>
            <a:graphicFrameLocks noChangeAspect="1"/>
          </p:cNvGraphicFramePr>
          <p:nvPr/>
        </p:nvGraphicFramePr>
        <p:xfrm>
          <a:off x="2909888" y="1524000"/>
          <a:ext cx="3287712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0" name="Equation" r:id="rId3" imgW="1346040" imgH="838080" progId="Equation.DSMT4">
                  <p:embed/>
                </p:oleObj>
              </mc:Choice>
              <mc:Fallback>
                <p:oleObj name="Equation" r:id="rId3" imgW="1346040" imgH="8380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1524000"/>
                        <a:ext cx="3287712" cy="204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5" name="Object 1025"/>
          <p:cNvGraphicFramePr>
            <a:graphicFrameLocks noChangeAspect="1"/>
          </p:cNvGraphicFramePr>
          <p:nvPr/>
        </p:nvGraphicFramePr>
        <p:xfrm>
          <a:off x="3352800" y="3886200"/>
          <a:ext cx="276383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1" name="Equation" r:id="rId5" imgW="533160" imgH="279360" progId="Equation.DSMT4">
                  <p:embed/>
                </p:oleObj>
              </mc:Choice>
              <mc:Fallback>
                <p:oleObj name="Equation" r:id="rId5" imgW="533160" imgH="27936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886200"/>
                        <a:ext cx="2763838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∞</a:t>
            </a:r>
            <a:endParaRPr lang="en-US" sz="4000" b="0" dirty="0"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</p:txBody>
      </p:sp>
      <p:sp>
        <p:nvSpPr>
          <p:cNvPr id="8807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graphicFrame>
        <p:nvGraphicFramePr>
          <p:cNvPr id="124928" name="Object 1024"/>
          <p:cNvGraphicFramePr>
            <a:graphicFrameLocks noChangeAspect="1"/>
          </p:cNvGraphicFramePr>
          <p:nvPr/>
        </p:nvGraphicFramePr>
        <p:xfrm>
          <a:off x="1654175" y="1328738"/>
          <a:ext cx="610076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4" name="Equation" r:id="rId3" imgW="1777680" imgH="736560" progId="Equation.DSMT4">
                  <p:embed/>
                </p:oleObj>
              </mc:Choice>
              <mc:Fallback>
                <p:oleObj name="Equation" r:id="rId3" imgW="1777680" imgH="73656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1328738"/>
                        <a:ext cx="6100763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29" name="Object 1025"/>
          <p:cNvGraphicFramePr>
            <a:graphicFrameLocks noChangeAspect="1"/>
          </p:cNvGraphicFramePr>
          <p:nvPr/>
        </p:nvGraphicFramePr>
        <p:xfrm>
          <a:off x="2590800" y="4114800"/>
          <a:ext cx="2895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5" name="Equation" r:id="rId5" imgW="558720" imgH="279360" progId="Equation.DSMT4">
                  <p:embed/>
                </p:oleObj>
              </mc:Choice>
              <mc:Fallback>
                <p:oleObj name="Equation" r:id="rId5" imgW="558720" imgH="27936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14800"/>
                        <a:ext cx="28956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026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10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1030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4280" name="Text Box 1032"/>
          <p:cNvSpPr txBox="1">
            <a:spLocks noChangeArrowheads="1"/>
          </p:cNvSpPr>
          <p:nvPr/>
        </p:nvSpPr>
        <p:spPr bwMode="auto">
          <a:xfrm>
            <a:off x="0" y="244475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54281" name="Text Box 1033"/>
          <p:cNvSpPr txBox="1">
            <a:spLocks noChangeArrowheads="1"/>
          </p:cNvSpPr>
          <p:nvPr/>
        </p:nvSpPr>
        <p:spPr bwMode="auto">
          <a:xfrm>
            <a:off x="381000" y="2057400"/>
            <a:ext cx="8382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D: (-∞, ∞)</a:t>
            </a:r>
          </a:p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R: (- ∞, ∞)</a:t>
            </a:r>
          </a:p>
        </p:txBody>
      </p:sp>
    </p:spTree>
  </p:cSld>
  <p:clrMapOvr>
    <a:masterClrMapping/>
  </p:clrMapOvr>
  <p:transition advClick="0"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600" b="1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9012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1139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graphicFrame>
        <p:nvGraphicFramePr>
          <p:cNvPr id="125952" name="Object 1024"/>
          <p:cNvGraphicFramePr>
            <a:graphicFrameLocks noChangeAspect="1"/>
          </p:cNvGraphicFramePr>
          <p:nvPr/>
        </p:nvGraphicFramePr>
        <p:xfrm>
          <a:off x="2514600" y="1905000"/>
          <a:ext cx="3856038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8" name="Equation" r:id="rId3" imgW="1473120" imgH="660240" progId="Equation.DSMT4">
                  <p:embed/>
                </p:oleObj>
              </mc:Choice>
              <mc:Fallback>
                <p:oleObj name="Equation" r:id="rId3" imgW="1473120" imgH="6602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05000"/>
                        <a:ext cx="3856038" cy="172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3" name="Object 1025"/>
          <p:cNvGraphicFramePr>
            <a:graphicFrameLocks noChangeAspect="1"/>
          </p:cNvGraphicFramePr>
          <p:nvPr/>
        </p:nvGraphicFramePr>
        <p:xfrm>
          <a:off x="3352800" y="3962400"/>
          <a:ext cx="268128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9" name="Equation" r:id="rId5" imgW="545760" imgH="279360" progId="Equation.DSMT4">
                  <p:embed/>
                </p:oleObj>
              </mc:Choice>
              <mc:Fallback>
                <p:oleObj name="Equation" r:id="rId5" imgW="545760" imgH="279360" progId="Equation.DSMT4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62400"/>
                        <a:ext cx="2681288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04800" y="2667000"/>
            <a:ext cx="8382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1/6 or .167</a:t>
            </a:r>
          </a:p>
        </p:txBody>
      </p:sp>
      <p:sp>
        <p:nvSpPr>
          <p:cNvPr id="92170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447800" y="3078163"/>
            <a:ext cx="6248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4800" b="1">
              <a:solidFill>
                <a:schemeClr val="bg1"/>
              </a:solidFill>
            </a:endParaRP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8382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Determine if the function is continuous. If not identify the discontinuities.</a:t>
            </a:r>
          </a:p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f(x)= x</a:t>
            </a:r>
            <a:r>
              <a:rPr lang="en-US" sz="54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</a:t>
            </a: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–3x+7</a:t>
            </a:r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1447800" y="3079750"/>
            <a:ext cx="6248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4800" b="1">
              <a:solidFill>
                <a:schemeClr val="bg1"/>
              </a:solidFill>
            </a:endParaRP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$100</a:t>
            </a: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latin typeface="Arial" charset="0"/>
              </a:rPr>
              <a:t>CONTINUOUS</a:t>
            </a:r>
          </a:p>
        </p:txBody>
      </p:sp>
      <p:sp>
        <p:nvSpPr>
          <p:cNvPr id="9421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447800" y="3173413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523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81000" y="1447800"/>
            <a:ext cx="838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Determine if the function is continuous. If not identify the discontinuities.</a:t>
            </a:r>
          </a:p>
        </p:txBody>
      </p:sp>
      <p:graphicFrame>
        <p:nvGraphicFramePr>
          <p:cNvPr id="126976" name="Object 1024"/>
          <p:cNvGraphicFramePr>
            <a:graphicFrameLocks noChangeAspect="1"/>
          </p:cNvGraphicFramePr>
          <p:nvPr/>
        </p:nvGraphicFramePr>
        <p:xfrm>
          <a:off x="2743200" y="4572000"/>
          <a:ext cx="33924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79"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72000"/>
                        <a:ext cx="339248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3820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Discontinuous</a:t>
            </a:r>
          </a:p>
          <a:p>
            <a:pPr>
              <a:spcBef>
                <a:spcPct val="50000"/>
              </a:spcBef>
            </a:pPr>
            <a:r>
              <a:rPr lang="en-U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Asymptote at x= -6</a:t>
            </a:r>
          </a:p>
        </p:txBody>
      </p:sp>
      <p:sp>
        <p:nvSpPr>
          <p:cNvPr id="9626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7283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304800" y="1143000"/>
            <a:ext cx="838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Determine if the function is continuous. If not identify the discontinuities.</a:t>
            </a:r>
          </a:p>
        </p:txBody>
      </p:sp>
      <p:graphicFrame>
        <p:nvGraphicFramePr>
          <p:cNvPr id="128000" name="Object 1024"/>
          <p:cNvGraphicFramePr>
            <a:graphicFrameLocks noChangeAspect="1"/>
          </p:cNvGraphicFramePr>
          <p:nvPr/>
        </p:nvGraphicFramePr>
        <p:xfrm>
          <a:off x="2060575" y="3810000"/>
          <a:ext cx="4457700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3" name="Equation" r:id="rId3" imgW="1447560" imgH="660240" progId="Equation.DSMT4">
                  <p:embed/>
                </p:oleObj>
              </mc:Choice>
              <mc:Fallback>
                <p:oleObj name="Equation" r:id="rId3" imgW="1447560" imgH="6602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3810000"/>
                        <a:ext cx="4457700" cy="203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304800" y="1447800"/>
            <a:ext cx="8382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Discontinuous</a:t>
            </a:r>
          </a:p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Asymptote at x=5</a:t>
            </a:r>
          </a:p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Jump at x=10</a:t>
            </a:r>
          </a:p>
        </p:txBody>
      </p:sp>
      <p:sp>
        <p:nvSpPr>
          <p:cNvPr id="9831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9331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838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Identify any discontinuities, if possible create a continuous function.</a:t>
            </a:r>
          </a:p>
        </p:txBody>
      </p:sp>
      <p:graphicFrame>
        <p:nvGraphicFramePr>
          <p:cNvPr id="129024" name="Object 1024"/>
          <p:cNvGraphicFramePr>
            <a:graphicFrameLocks noChangeAspect="1"/>
          </p:cNvGraphicFramePr>
          <p:nvPr/>
        </p:nvGraphicFramePr>
        <p:xfrm>
          <a:off x="2209800" y="4114800"/>
          <a:ext cx="4622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7" name="Equation" r:id="rId3" imgW="1155600" imgH="419040" progId="Equation.DSMT4">
                  <p:embed/>
                </p:oleObj>
              </mc:Choice>
              <mc:Fallback>
                <p:oleObj name="Equation" r:id="rId3" imgW="1155600" imgH="4190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14800"/>
                        <a:ext cx="46228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244475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04800" y="1600200"/>
            <a:ext cx="8382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Identify the domain and range:</a:t>
            </a:r>
          </a:p>
          <a:p>
            <a:pPr>
              <a:spcBef>
                <a:spcPct val="50000"/>
              </a:spcBef>
            </a:pP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f(x)=4x</a:t>
            </a:r>
            <a:r>
              <a:rPr lang="en-US" sz="72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</a:t>
            </a:r>
            <a:r>
              <a:rPr 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-5</a:t>
            </a:r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381000" y="1143000"/>
            <a:ext cx="838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Discontinuous </a:t>
            </a:r>
          </a:p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Hole at (1,7)</a:t>
            </a:r>
          </a:p>
        </p:txBody>
      </p:sp>
      <p:sp>
        <p:nvSpPr>
          <p:cNvPr id="100360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0048" name="Object 1024"/>
          <p:cNvGraphicFramePr>
            <a:graphicFrameLocks noChangeAspect="1"/>
          </p:cNvGraphicFramePr>
          <p:nvPr/>
        </p:nvGraphicFramePr>
        <p:xfrm>
          <a:off x="1828800" y="3429000"/>
          <a:ext cx="582136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1" name="Equation" r:id="rId4" imgW="1739880" imgH="660240" progId="Equation.DSMT4">
                  <p:embed/>
                </p:oleObj>
              </mc:Choice>
              <mc:Fallback>
                <p:oleObj name="Equation" r:id="rId4" imgW="1739880" imgH="66024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5821363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1379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9600">
              <a:solidFill>
                <a:schemeClr val="bg1"/>
              </a:solidFill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304800" y="12954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Find the values of a and b that make f(x) continuous</a:t>
            </a:r>
          </a:p>
        </p:txBody>
      </p:sp>
      <p:graphicFrame>
        <p:nvGraphicFramePr>
          <p:cNvPr id="131072" name="Object 1024"/>
          <p:cNvGraphicFramePr>
            <a:graphicFrameLocks noChangeAspect="1"/>
          </p:cNvGraphicFramePr>
          <p:nvPr/>
        </p:nvGraphicFramePr>
        <p:xfrm>
          <a:off x="1447800" y="3276600"/>
          <a:ext cx="646588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5" name="Equation" r:id="rId3" imgW="1828800" imgH="711000" progId="Equation.DSMT4">
                  <p:embed/>
                </p:oleObj>
              </mc:Choice>
              <mc:Fallback>
                <p:oleObj name="Equation" r:id="rId3" imgW="1828800" imgH="71100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6465888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447800" y="3173413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$500</a:t>
            </a:r>
          </a:p>
        </p:txBody>
      </p:sp>
      <p:sp>
        <p:nvSpPr>
          <p:cNvPr id="102407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8600" y="1143000"/>
            <a:ext cx="40386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3(-3)+10=1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a(-3)</a:t>
            </a:r>
            <a:r>
              <a:rPr lang="en-US" sz="40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+b=9a+b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9a+b=1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a(5)</a:t>
            </a:r>
            <a:r>
              <a:rPr lang="en-US" sz="40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+b=25a+b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6(5)-13=17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25a+b=17</a:t>
            </a:r>
            <a:endParaRPr lang="en-US" sz="4000" b="0" dirty="0"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0" y="1219200"/>
            <a:ext cx="4038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9a+b=1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25a+b=17</a:t>
            </a:r>
          </a:p>
          <a:p>
            <a:pPr>
              <a:spcBef>
                <a:spcPts val="0"/>
              </a:spcBef>
            </a:pPr>
            <a:r>
              <a:rPr lang="en-US" sz="4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-9a-b=-1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16a=16</a:t>
            </a:r>
            <a:endParaRPr lang="en-US" sz="4000" b="0" dirty="0"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  <a:p>
            <a:pPr>
              <a:spcBef>
                <a:spcPts val="0"/>
              </a:spcBef>
            </a:pPr>
            <a:r>
              <a:rPr lang="en-US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a=1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9(1)+b=1</a:t>
            </a:r>
          </a:p>
          <a:p>
            <a:pPr>
              <a:spcBef>
                <a:spcPts val="0"/>
              </a:spcBef>
            </a:pP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9+b=1</a:t>
            </a:r>
            <a:endParaRPr lang="en-US" sz="4000" b="0" dirty="0"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  <a:p>
            <a:pPr>
              <a:spcBef>
                <a:spcPts val="0"/>
              </a:spcBef>
            </a:pPr>
            <a:r>
              <a:rPr lang="en-US" sz="4000" b="0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b=-8</a:t>
            </a:r>
          </a:p>
        </p:txBody>
      </p:sp>
    </p:spTree>
  </p:cSld>
  <p:clrMapOvr>
    <a:masterClrMapping/>
  </p:clrMapOvr>
  <p:transition advClick="0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447800" y="330200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714875" y="30337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0" y="13335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$200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8382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D: (- ∞, ∞)</a:t>
            </a:r>
          </a:p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R:[-5, ∞)</a:t>
            </a:r>
          </a:p>
        </p:txBody>
      </p:sp>
      <p:sp>
        <p:nvSpPr>
          <p:cNvPr id="55305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04800" y="914400"/>
            <a:ext cx="83820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Identify the domain and range</a:t>
            </a:r>
          </a:p>
          <a:p>
            <a:pPr algn="l"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           g(x)=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graphicFrame>
        <p:nvGraphicFramePr>
          <p:cNvPr id="108544" name="Object 1024"/>
          <p:cNvGraphicFramePr>
            <a:graphicFrameLocks noChangeAspect="1"/>
          </p:cNvGraphicFramePr>
          <p:nvPr/>
        </p:nvGraphicFramePr>
        <p:xfrm>
          <a:off x="5072063" y="3276600"/>
          <a:ext cx="2438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7" name="Equation" r:id="rId3" imgW="457200" imgH="228600" progId="Equation.DSMT4">
                  <p:embed/>
                </p:oleObj>
              </mc:Choice>
              <mc:Fallback>
                <p:oleObj name="Equation" r:id="rId3" imgW="457200" imgH="22860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3276600"/>
                        <a:ext cx="2438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$300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04800" y="1981200"/>
            <a:ext cx="8382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D: [-5, ∞)</a:t>
            </a:r>
          </a:p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R: [0, ∞)</a:t>
            </a:r>
          </a:p>
        </p:txBody>
      </p:sp>
      <p:sp>
        <p:nvSpPr>
          <p:cNvPr id="5735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8371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0" y="2286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" charset="0"/>
              </a:rPr>
              <a:t>$400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4800" y="1371600"/>
            <a:ext cx="83820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3500" dir="3187806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Identify the domain and range:</a:t>
            </a:r>
          </a:p>
          <a:p>
            <a:pPr algn="l">
              <a:spcBef>
                <a:spcPct val="50000"/>
              </a:spcBef>
            </a:pPr>
            <a:r>
              <a:rPr 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       h(x)=</a:t>
            </a:r>
          </a:p>
        </p:txBody>
      </p:sp>
      <p:graphicFrame>
        <p:nvGraphicFramePr>
          <p:cNvPr id="109568" name="Object 1024"/>
          <p:cNvGraphicFramePr>
            <a:graphicFrameLocks noChangeAspect="1"/>
          </p:cNvGraphicFramePr>
          <p:nvPr/>
        </p:nvGraphicFramePr>
        <p:xfrm>
          <a:off x="4300537" y="3886200"/>
          <a:ext cx="164306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1" name="Equation" r:id="rId3" imgW="482400" imgH="393480" progId="Equation.DSMT4">
                  <p:embed/>
                </p:oleObj>
              </mc:Choice>
              <mc:Fallback>
                <p:oleObj name="Equation" r:id="rId3" imgW="482400" imgH="393480" progId="Equation.DSMT4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7" y="3886200"/>
                        <a:ext cx="1643063" cy="133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434</Words>
  <Application>Microsoft Office PowerPoint</Application>
  <PresentationFormat>On-screen Show (4:3)</PresentationFormat>
  <Paragraphs>149</Paragraphs>
  <Slides>52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Impact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Hardin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Jeopardy</dc:title>
  <dc:creator>Eleanor M. Savko</dc:creator>
  <cp:lastModifiedBy>LAKE, JEFF</cp:lastModifiedBy>
  <cp:revision>50</cp:revision>
  <dcterms:created xsi:type="dcterms:W3CDTF">1998-08-19T17:45:48Z</dcterms:created>
  <dcterms:modified xsi:type="dcterms:W3CDTF">2017-02-13T15:35:50Z</dcterms:modified>
</cp:coreProperties>
</file>